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</p:sldMasterIdLst>
  <p:notesMasterIdLst>
    <p:notesMasterId r:id="rId46"/>
  </p:notesMasterIdLst>
  <p:handoutMasterIdLst>
    <p:handoutMasterId r:id="rId47"/>
  </p:handoutMasterIdLst>
  <p:sldIdLst>
    <p:sldId id="655" r:id="rId2"/>
    <p:sldId id="608" r:id="rId3"/>
    <p:sldId id="657" r:id="rId4"/>
    <p:sldId id="658" r:id="rId5"/>
    <p:sldId id="656" r:id="rId6"/>
    <p:sldId id="607" r:id="rId7"/>
    <p:sldId id="640" r:id="rId8"/>
    <p:sldId id="605" r:id="rId9"/>
    <p:sldId id="612" r:id="rId10"/>
    <p:sldId id="610" r:id="rId11"/>
    <p:sldId id="613" r:id="rId12"/>
    <p:sldId id="609" r:id="rId13"/>
    <p:sldId id="624" r:id="rId14"/>
    <p:sldId id="611" r:id="rId15"/>
    <p:sldId id="625" r:id="rId16"/>
    <p:sldId id="626" r:id="rId17"/>
    <p:sldId id="627" r:id="rId18"/>
    <p:sldId id="628" r:id="rId19"/>
    <p:sldId id="629" r:id="rId20"/>
    <p:sldId id="630" r:id="rId21"/>
    <p:sldId id="631" r:id="rId22"/>
    <p:sldId id="632" r:id="rId23"/>
    <p:sldId id="633" r:id="rId24"/>
    <p:sldId id="634" r:id="rId25"/>
    <p:sldId id="635" r:id="rId26"/>
    <p:sldId id="636" r:id="rId27"/>
    <p:sldId id="637" r:id="rId28"/>
    <p:sldId id="638" r:id="rId29"/>
    <p:sldId id="639" r:id="rId30"/>
    <p:sldId id="642" r:id="rId31"/>
    <p:sldId id="659" r:id="rId32"/>
    <p:sldId id="643" r:id="rId33"/>
    <p:sldId id="644" r:id="rId34"/>
    <p:sldId id="647" r:id="rId35"/>
    <p:sldId id="645" r:id="rId36"/>
    <p:sldId id="646" r:id="rId37"/>
    <p:sldId id="660" r:id="rId38"/>
    <p:sldId id="661" r:id="rId39"/>
    <p:sldId id="648" r:id="rId40"/>
    <p:sldId id="653" r:id="rId41"/>
    <p:sldId id="649" r:id="rId42"/>
    <p:sldId id="650" r:id="rId43"/>
    <p:sldId id="651" r:id="rId44"/>
    <p:sldId id="652" r:id="rId45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619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0"/>
    </p:cViewPr>
  </p:sorterViewPr>
  <p:notesViewPr>
    <p:cSldViewPr>
      <p:cViewPr>
        <p:scale>
          <a:sx n="100" d="100"/>
          <a:sy n="100" d="100"/>
        </p:scale>
        <p:origin x="-876" y="119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3979" cy="4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6" tIns="46653" rIns="93306" bIns="46653" numCol="1" anchor="t" anchorCtr="0" compatLnSpc="1">
            <a:prstTxWarp prst="textNoShape">
              <a:avLst/>
            </a:prstTxWarp>
          </a:bodyPr>
          <a:lstStyle>
            <a:lvl1pPr defTabSz="933261">
              <a:defRPr kumimoji="0" sz="12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Laptop Software Suite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121" y="0"/>
            <a:ext cx="3043979" cy="4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6" tIns="46653" rIns="93306" bIns="46653" numCol="1" anchor="t" anchorCtr="0" compatLnSpc="1">
            <a:prstTxWarp prst="textNoShape">
              <a:avLst/>
            </a:prstTxWarp>
          </a:bodyPr>
          <a:lstStyle>
            <a:lvl1pPr algn="r" defTabSz="933261">
              <a:defRPr kumimoji="0" sz="120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44917"/>
            <a:ext cx="3043979" cy="4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6" tIns="46653" rIns="93306" bIns="46653" numCol="1" anchor="b" anchorCtr="0" compatLnSpc="1">
            <a:prstTxWarp prst="textNoShape">
              <a:avLst/>
            </a:prstTxWarp>
          </a:bodyPr>
          <a:lstStyle>
            <a:lvl1pPr defTabSz="933261">
              <a:defRPr kumimoji="0" sz="12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121" y="8844917"/>
            <a:ext cx="3043979" cy="4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6" tIns="46653" rIns="93306" bIns="46653" numCol="1" anchor="b" anchorCtr="0" compatLnSpc="1">
            <a:prstTxWarp prst="textNoShape">
              <a:avLst/>
            </a:prstTxWarp>
          </a:bodyPr>
          <a:lstStyle>
            <a:lvl1pPr algn="r" defTabSz="933261">
              <a:defRPr kumimoji="0" sz="1200">
                <a:solidFill>
                  <a:schemeClr val="tx1"/>
                </a:solidFill>
                <a:effectLst/>
              </a:defRPr>
            </a:lvl1pPr>
          </a:lstStyle>
          <a:p>
            <a:fld id="{1795473E-0956-4BA9-83D7-2B9B464714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0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103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3979" cy="4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6" tIns="46653" rIns="93306" bIns="46653" numCol="1" anchor="t" anchorCtr="0" compatLnSpc="1">
            <a:prstTxWarp prst="textNoShape">
              <a:avLst/>
            </a:prstTxWarp>
          </a:bodyPr>
          <a:lstStyle>
            <a:lvl1pPr defTabSz="933261">
              <a:buFontTx/>
              <a:buChar char="•"/>
              <a:defRPr kumimoji="0" sz="120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362505" name="Rectangle 103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84275" y="698500"/>
            <a:ext cx="46561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3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1" y="4422459"/>
            <a:ext cx="5152818" cy="418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6" tIns="46653" rIns="93306" bIns="466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62507" name="Rectangle 1035"/>
          <p:cNvSpPr>
            <a:spLocks noGrp="1" noChangeArrowheads="1"/>
          </p:cNvSpPr>
          <p:nvPr>
            <p:ph type="dt" idx="1"/>
          </p:nvPr>
        </p:nvSpPr>
        <p:spPr bwMode="auto">
          <a:xfrm>
            <a:off x="3979121" y="0"/>
            <a:ext cx="3043979" cy="4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6" tIns="46653" rIns="93306" bIns="46653" numCol="1" anchor="t" anchorCtr="0" compatLnSpc="1">
            <a:prstTxWarp prst="textNoShape">
              <a:avLst/>
            </a:prstTxWarp>
          </a:bodyPr>
          <a:lstStyle>
            <a:lvl1pPr algn="r" defTabSz="933261">
              <a:buFontTx/>
              <a:buChar char="•"/>
              <a:defRPr kumimoji="0" sz="120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362508" name="Rectangle 103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44917"/>
            <a:ext cx="3043979" cy="4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6" tIns="46653" rIns="93306" bIns="46653" numCol="1" anchor="b" anchorCtr="0" compatLnSpc="1">
            <a:prstTxWarp prst="textNoShape">
              <a:avLst/>
            </a:prstTxWarp>
          </a:bodyPr>
          <a:lstStyle>
            <a:lvl1pPr defTabSz="933261">
              <a:buFontTx/>
              <a:buChar char="•"/>
              <a:defRPr kumimoji="0" sz="1200"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362509" name="Rectangle 103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121" y="8844917"/>
            <a:ext cx="3043979" cy="4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6" tIns="46653" rIns="93306" bIns="46653" numCol="1" anchor="b" anchorCtr="0" compatLnSpc="1">
            <a:prstTxWarp prst="textNoShape">
              <a:avLst/>
            </a:prstTxWarp>
          </a:bodyPr>
          <a:lstStyle>
            <a:lvl1pPr algn="r" defTabSz="933261">
              <a:buFontTx/>
              <a:buChar char="•"/>
              <a:defRPr kumimoji="0" sz="1200">
                <a:solidFill>
                  <a:schemeClr val="tx1"/>
                </a:solidFill>
                <a:effectLst/>
              </a:defRPr>
            </a:lvl1pPr>
          </a:lstStyle>
          <a:p>
            <a:fld id="{293FD1F1-5D26-433C-A891-7ECEE5FF4B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7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6913"/>
            <a:ext cx="4654550" cy="34909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9865" y="8843963"/>
            <a:ext cx="3043237" cy="465137"/>
          </a:xfrm>
          <a:prstGeom prst="rect">
            <a:avLst/>
          </a:prstGeom>
        </p:spPr>
        <p:txBody>
          <a:bodyPr lIns="91569" tIns="45784" rIns="91569" bIns="45784"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6781800" cy="609600"/>
          </a:xfrm>
          <a:prstGeom prst="rect">
            <a:avLst/>
          </a:prstGeom>
          <a:gradFill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pic>
        <p:nvPicPr>
          <p:cNvPr id="5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276601" y="6553200"/>
            <a:ext cx="5619751" cy="74892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486400" y="61749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b="0" dirty="0" smtClean="0">
                <a:solidFill>
                  <a:srgbClr val="FFC000"/>
                </a:solidFill>
                <a:effectLst/>
              </a:rPr>
              <a:t>ECE331</a:t>
            </a:r>
            <a:r>
              <a:rPr lang="en-US" sz="1800" b="0" baseline="0" dirty="0" smtClean="0">
                <a:solidFill>
                  <a:srgbClr val="FFC000"/>
                </a:solidFill>
                <a:effectLst/>
              </a:rPr>
              <a:t> Embedded Systems</a:t>
            </a:r>
            <a:endParaRPr lang="en-US" sz="1800" b="0" dirty="0">
              <a:solidFill>
                <a:srgbClr val="FFC000"/>
              </a:solidFill>
              <a:effectLst/>
            </a:endParaRPr>
          </a:p>
        </p:txBody>
      </p:sp>
      <p:pic>
        <p:nvPicPr>
          <p:cNvPr id="13" name="Picture 12" descr="rose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0" y="457201"/>
            <a:ext cx="1676400" cy="396830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143000"/>
            <a:ext cx="7162800" cy="4953000"/>
          </a:xfr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276601" y="6553200"/>
            <a:ext cx="5619751" cy="74892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  <a:headEnd/>
            <a:tailEnd/>
          </a:ln>
        </p:spPr>
      </p:pic>
      <p:pic>
        <p:nvPicPr>
          <p:cNvPr id="12" name="Picture 11" descr="rose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0" y="457201"/>
            <a:ext cx="1676400" cy="396830"/>
          </a:xfrm>
          <a:prstGeom prst="rect">
            <a:avLst/>
          </a:prstGeom>
        </p:spPr>
      </p:pic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8600" y="6492877"/>
            <a:ext cx="2819400" cy="212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FFC000"/>
                </a:solidFill>
                <a:effectLst/>
                <a:latin typeface="Times" pitchFamily="18" charset="0"/>
              </a:defRPr>
            </a:lvl1pPr>
          </a:lstStyle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‹#›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1790"/>
            <a:ext cx="8382000" cy="239210"/>
          </a:xfrm>
        </p:spPr>
        <p:txBody>
          <a:bodyPr/>
          <a:lstStyle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533400" y="469084"/>
            <a:ext cx="8077200" cy="0"/>
          </a:xfrm>
          <a:prstGeom prst="line">
            <a:avLst/>
          </a:prstGeom>
          <a:noFill/>
          <a:ln w="57150" cmpd="thinThick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8600" y="6492877"/>
            <a:ext cx="2819400" cy="212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FFC000"/>
                </a:solidFill>
                <a:effectLst/>
                <a:latin typeface="Times" pitchFamily="18" charset="0"/>
              </a:defRPr>
            </a:lvl1pPr>
          </a:lstStyle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‹#›</a:t>
            </a:fld>
            <a:r>
              <a:rPr lang="en-US" smtClean="0"/>
              <a:t>   Spring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9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8600" y="6492877"/>
            <a:ext cx="2819400" cy="212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FFC000"/>
                </a:solidFill>
                <a:effectLst/>
                <a:latin typeface="Times" pitchFamily="18" charset="0"/>
              </a:defRPr>
            </a:lvl1pPr>
          </a:lstStyle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‹#›</a:t>
            </a:fld>
            <a:r>
              <a:rPr lang="en-US" smtClean="0"/>
              <a:t>   Spring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79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lte ful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76200"/>
            <a:ext cx="8763000" cy="381000"/>
          </a:xfrm>
        </p:spPr>
        <p:txBody>
          <a:bodyPr/>
          <a:lstStyle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85800"/>
            <a:ext cx="8077200" cy="5791200"/>
          </a:xfrm>
        </p:spPr>
        <p:txBody>
          <a:bodyPr/>
          <a:lstStyle>
            <a:lvl1pPr>
              <a:defRPr sz="2000">
                <a:solidFill>
                  <a:srgbClr val="C0000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533400" y="499641"/>
            <a:ext cx="8077200" cy="0"/>
          </a:xfrm>
          <a:prstGeom prst="line">
            <a:avLst/>
          </a:prstGeom>
          <a:noFill/>
          <a:ln w="57150" cmpd="thinThick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8600" y="6492877"/>
            <a:ext cx="2819400" cy="212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FFC000"/>
                </a:solidFill>
                <a:effectLst/>
                <a:latin typeface="Times" pitchFamily="18" charset="0"/>
              </a:defRPr>
            </a:lvl1pPr>
          </a:lstStyle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‹#›</a:t>
            </a:fld>
            <a:r>
              <a:rPr lang="en-US" smtClean="0"/>
              <a:t>   Spring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6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8600" y="6492877"/>
            <a:ext cx="2819400" cy="212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FFC000"/>
                </a:solidFill>
                <a:effectLst/>
                <a:latin typeface="Times" pitchFamily="18" charset="0"/>
              </a:defRPr>
            </a:lvl1pPr>
          </a:lstStyle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‹#›</a:t>
            </a:fld>
            <a:r>
              <a:rPr lang="en-US" smtClean="0"/>
              <a:t>   Spring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5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8600" y="6492877"/>
            <a:ext cx="2819400" cy="212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FFC000"/>
                </a:solidFill>
                <a:effectLst/>
                <a:latin typeface="Times" pitchFamily="18" charset="0"/>
              </a:defRPr>
            </a:lvl1pPr>
          </a:lstStyle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‹#›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8600" y="6492877"/>
            <a:ext cx="2819400" cy="212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FFC000"/>
                </a:solidFill>
                <a:effectLst/>
                <a:latin typeface="Times" pitchFamily="18" charset="0"/>
              </a:defRPr>
            </a:lvl1pPr>
          </a:lstStyle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‹#›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305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8600" y="6492877"/>
            <a:ext cx="2819400" cy="212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FFC000"/>
                </a:solidFill>
                <a:effectLst/>
                <a:latin typeface="Times" pitchFamily="18" charset="0"/>
              </a:defRPr>
            </a:lvl1pPr>
          </a:lstStyle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‹#›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hf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60000"/>
        </a:spcBef>
        <a:spcAft>
          <a:spcPct val="0"/>
        </a:spcAft>
        <a:buClr>
          <a:srgbClr val="6600CC"/>
        </a:buClr>
        <a:buFont typeface="Wingdings" pitchFamily="2" charset="2"/>
        <a:buChar char="q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40000"/>
        </a:spcBef>
        <a:spcAft>
          <a:spcPct val="0"/>
        </a:spcAft>
        <a:buClr>
          <a:srgbClr val="6600CC"/>
        </a:buClr>
        <a:buFont typeface="Courier New" pitchFamily="49" charset="0"/>
        <a:buChar char="o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6600CC"/>
        </a:buClr>
        <a:buFont typeface="Vivaldi" pitchFamily="66" charset="0"/>
        <a:buChar char="#"/>
        <a:defRPr kumimoji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19 CAN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CAN Demo with Two Switches and LEDs</a:t>
            </a:r>
          </a:p>
          <a:p>
            <a:pPr>
              <a:defRPr/>
            </a:pPr>
            <a:r>
              <a:rPr lang="en-US" dirty="0" smtClean="0"/>
              <a:t>CAN Physical Layer</a:t>
            </a:r>
          </a:p>
          <a:p>
            <a:pPr>
              <a:defRPr/>
            </a:pPr>
            <a:r>
              <a:rPr lang="en-US" dirty="0" smtClean="0"/>
              <a:t>CAN Introduction</a:t>
            </a:r>
          </a:p>
          <a:p>
            <a:pPr>
              <a:defRPr/>
            </a:pPr>
            <a:r>
              <a:rPr lang="en-US" dirty="0" smtClean="0"/>
              <a:t>Bus Arbitration</a:t>
            </a:r>
          </a:p>
          <a:p>
            <a:pPr>
              <a:defRPr/>
            </a:pPr>
            <a:r>
              <a:rPr lang="en-US" dirty="0" smtClean="0"/>
              <a:t>Four Types of Frames</a:t>
            </a:r>
          </a:p>
          <a:p>
            <a:pPr lvl="1">
              <a:defRPr/>
            </a:pPr>
            <a:r>
              <a:rPr lang="en-US" dirty="0" smtClean="0"/>
              <a:t>Data, RTT, Error, Overflow</a:t>
            </a:r>
          </a:p>
          <a:p>
            <a:pPr>
              <a:defRPr/>
            </a:pPr>
            <a:r>
              <a:rPr lang="en-US" dirty="0" smtClean="0"/>
              <a:t>Bit Time</a:t>
            </a:r>
          </a:p>
          <a:p>
            <a:pPr>
              <a:defRPr/>
            </a:pPr>
            <a:r>
              <a:rPr lang="en-US" dirty="0" smtClean="0"/>
              <a:t>CAN Basics, AN713 from Microchip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22" y="2971800"/>
            <a:ext cx="3581400" cy="1784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272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10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45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11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248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12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13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4945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1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6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14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15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4956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91600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16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4966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8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17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4976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1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18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4986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8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543800" y="3505200"/>
            <a:ext cx="1447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 is dominant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19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4997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3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</a:t>
            </a:fld>
            <a:r>
              <a:rPr lang="en-US" smtClean="0"/>
              <a:t>   Spring 2012</a:t>
            </a:r>
            <a:endParaRPr lang="en-US" dirty="0"/>
          </a:p>
        </p:txBody>
      </p:sp>
      <p:sp>
        <p:nvSpPr>
          <p:cNvPr id="478220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1288"/>
            <a:ext cx="8382000" cy="239712"/>
          </a:xfrm>
        </p:spPr>
        <p:txBody>
          <a:bodyPr/>
          <a:lstStyle/>
          <a:p>
            <a:r>
              <a:rPr lang="en-US" sz="2000" dirty="0"/>
              <a:t>CAN Physical layer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390525"/>
            <a:ext cx="6642100" cy="607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20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007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648200" y="5486400"/>
            <a:ext cx="3810000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0 is dominant    </a:t>
            </a:r>
          </a:p>
          <a:p>
            <a:r>
              <a:rPr lang="en-US" sz="2000" dirty="0" smtClean="0"/>
              <a:t>1 is recessive, floating the bus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21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017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1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22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027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3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038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23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24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048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0638"/>
            <a:ext cx="9144000" cy="687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67400" y="2819400"/>
            <a:ext cx="2057400" cy="7017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0 is dominant</a:t>
            </a:r>
          </a:p>
          <a:p>
            <a:r>
              <a:rPr lang="en-US" sz="1800" dirty="0" smtClean="0"/>
              <a:t>1 is recessive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25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058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4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26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068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079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27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28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089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0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29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099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5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2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Modern </a:t>
            </a:r>
            <a:r>
              <a:rPr lang="en-US" sz="2000" dirty="0"/>
              <a:t>Vehicle’s Network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81000" y="914400"/>
            <a:ext cx="843438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05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92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81000" y="548640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ffectLst/>
              </a:rPr>
              <a:t>Ignore acceptance bit </a:t>
            </a:r>
            <a:r>
              <a:rPr lang="en-US" sz="2000" smtClean="0">
                <a:effectLst/>
              </a:rPr>
              <a:t>if it </a:t>
            </a:r>
            <a:r>
              <a:rPr lang="en-US" sz="2000" dirty="0" smtClean="0">
                <a:effectLst/>
              </a:rPr>
              <a:t>corresponding mask bit is 1</a:t>
            </a:r>
            <a:endParaRPr lang="en-US" sz="20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30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11-Bit </a:t>
            </a:r>
            <a:r>
              <a:rPr lang="en-US" dirty="0" smtClean="0"/>
              <a:t>Standard </a:t>
            </a:r>
            <a:r>
              <a:rPr lang="en-US" dirty="0"/>
              <a:t>Identifier Mapping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 bit ID</a:t>
            </a:r>
          </a:p>
          <a:p>
            <a:r>
              <a:rPr lang="en-US" dirty="0" smtClean="0"/>
              <a:t>RTR – 0 for data frame and 1 for remote transmit request</a:t>
            </a:r>
          </a:p>
          <a:p>
            <a:r>
              <a:rPr lang="en-US" dirty="0" smtClean="0"/>
              <a:t>IDE – 0 for 11 bit ID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31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133600"/>
            <a:ext cx="6743700" cy="292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257800"/>
            <a:ext cx="81057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54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811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32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3141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33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5599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34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877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35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831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36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Prog_Seg</a:t>
            </a:r>
            <a:r>
              <a:rPr lang="en-US" dirty="0" smtClean="0"/>
              <a:t> to Cater to Transmission Line Propagation Delay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Prog_Seg</a:t>
            </a:r>
            <a:r>
              <a:rPr lang="en-US" dirty="0" smtClean="0"/>
              <a:t> needs to be longer than the round trip delay time of the bus</a:t>
            </a:r>
          </a:p>
          <a:p>
            <a:r>
              <a:rPr lang="en-US" dirty="0" smtClean="0"/>
              <a:t>Two nodes at the far ends need to know if they are competing for the bus. One may start transmitting one transmission line delay before the other starts.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37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02768"/>
            <a:ext cx="7315200" cy="34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5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Trip Transmission Line Propagation Delay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nodes at the far ends need to know if they are competing for the bus. One may start transmitting one transmission line delay before the other starts.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38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51584"/>
            <a:ext cx="8197850" cy="320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150" cy="710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39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2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Building Safer Cars (IEEE Spectrum, Jan. 2002)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4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14400"/>
            <a:ext cx="7086600" cy="544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322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 Jump Width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SJW[1:0] </a:t>
            </a:r>
          </a:p>
          <a:p>
            <a:pPr lvl="1"/>
            <a:r>
              <a:rPr lang="en-US" dirty="0" smtClean="0"/>
              <a:t>The synchronization jump width defines the maximum number of time quanta (</a:t>
            </a:r>
            <a:r>
              <a:rPr lang="en-US" dirty="0" err="1" smtClean="0"/>
              <a:t>Tq</a:t>
            </a:r>
            <a:r>
              <a:rPr lang="en-US" dirty="0" smtClean="0"/>
              <a:t>) clock cycles a bit can be shortened or lengthened to achieve resynchronization to data transitions on the CAN bus.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40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19600"/>
            <a:ext cx="8801100" cy="154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73105"/>
            <a:ext cx="8810625" cy="678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41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15400" cy="687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42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055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43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Frame (AN713, Microchip)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44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880079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2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CAN Physical layer</a:t>
            </a:r>
            <a:endParaRPr lang="en-US" sz="1200"/>
          </a:p>
        </p:txBody>
      </p:sp>
      <p:sp>
        <p:nvSpPr>
          <p:cNvPr id="478225" name="Rectangle 17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If </a:t>
            </a:r>
            <a:r>
              <a:rPr lang="en-US" dirty="0" err="1"/>
              <a:t>Tx</a:t>
            </a:r>
            <a:r>
              <a:rPr lang="en-US" dirty="0"/>
              <a:t> = 0, CAN_H=HIGH and CAN_L = LOW.</a:t>
            </a:r>
          </a:p>
          <a:p>
            <a:r>
              <a:rPr lang="en-US" dirty="0"/>
              <a:t>If </a:t>
            </a:r>
            <a:r>
              <a:rPr lang="en-US" dirty="0" err="1"/>
              <a:t>Tx</a:t>
            </a:r>
            <a:r>
              <a:rPr lang="en-US" dirty="0"/>
              <a:t> = 1, both CAN_H and CAN_L are floating.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5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478224" name="Picture 16" descr="CANbus interface Circu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29196"/>
            <a:ext cx="7634626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74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9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Can-Bus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6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477200" name="Picture 16" descr="ecrmNetworkingC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90600"/>
            <a:ext cx="7924800" cy="5348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7</a:t>
            </a:fld>
            <a:r>
              <a:rPr lang="en-US" smtClean="0"/>
              <a:t>   Spring 2012</a:t>
            </a:r>
            <a:endParaRPr lang="en-US" dirty="0"/>
          </a:p>
        </p:txBody>
      </p:sp>
      <p:pic>
        <p:nvPicPr>
          <p:cNvPr id="513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8839200" cy="682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332" name="Picture 2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8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320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 smtClean="0"/>
              <a:t>Lecture  19 CAN Introduction --  </a:t>
            </a:r>
            <a:fld id="{8D53829D-69C5-427B-BC55-CADFE39DF8BA}" type="slidenum">
              <a:rPr lang="en-US" smtClean="0"/>
              <a:pPr algn="l"/>
              <a:t>9</a:t>
            </a:fld>
            <a:r>
              <a:rPr lang="en-US" smtClean="0"/>
              <a:t>   Spring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2ece230 PIC and peripherals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4D4D4D"/>
        </a:dk1>
        <a:lt1>
          <a:srgbClr val="FFFFFF"/>
        </a:lt1>
        <a:dk2>
          <a:srgbClr val="006666"/>
        </a:dk2>
        <a:lt2>
          <a:srgbClr val="CC9900"/>
        </a:lt2>
        <a:accent1>
          <a:srgbClr val="CC9900"/>
        </a:accent1>
        <a:accent2>
          <a:srgbClr val="800000"/>
        </a:accent2>
        <a:accent3>
          <a:srgbClr val="AAB8B8"/>
        </a:accent3>
        <a:accent4>
          <a:srgbClr val="DADADA"/>
        </a:accent4>
        <a:accent5>
          <a:srgbClr val="E2CAAA"/>
        </a:accent5>
        <a:accent6>
          <a:srgbClr val="730000"/>
        </a:accent6>
        <a:hlink>
          <a:srgbClr val="C0C0C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10000"/>
        </a:dk1>
        <a:lt1>
          <a:srgbClr val="C0C0C0"/>
        </a:lt1>
        <a:dk2>
          <a:srgbClr val="010000"/>
        </a:dk2>
        <a:lt2>
          <a:srgbClr val="C0C0C0"/>
        </a:lt2>
        <a:accent1>
          <a:srgbClr val="969696"/>
        </a:accent1>
        <a:accent2>
          <a:srgbClr val="000000"/>
        </a:accent2>
        <a:accent3>
          <a:srgbClr val="DCDCDC"/>
        </a:accent3>
        <a:accent4>
          <a:srgbClr val="010000"/>
        </a:accent4>
        <a:accent5>
          <a:srgbClr val="C9C9C9"/>
        </a:accent5>
        <a:accent6>
          <a:srgbClr val="0000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99CCFF"/>
        </a:lt1>
        <a:dk2>
          <a:srgbClr val="4D4D4D"/>
        </a:dk2>
        <a:lt2>
          <a:srgbClr val="000000"/>
        </a:lt2>
        <a:accent1>
          <a:srgbClr val="990099"/>
        </a:accent1>
        <a:accent2>
          <a:srgbClr val="FFCC00"/>
        </a:accent2>
        <a:accent3>
          <a:srgbClr val="CAE2FF"/>
        </a:accent3>
        <a:accent4>
          <a:srgbClr val="404040"/>
        </a:accent4>
        <a:accent5>
          <a:srgbClr val="CAAACA"/>
        </a:accent5>
        <a:accent6>
          <a:srgbClr val="E7B9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00"/>
        </a:lt1>
        <a:dk2>
          <a:srgbClr val="000066"/>
        </a:dk2>
        <a:lt2>
          <a:srgbClr val="99CC00"/>
        </a:lt2>
        <a:accent1>
          <a:srgbClr val="99CC00"/>
        </a:accent1>
        <a:accent2>
          <a:srgbClr val="FFFF00"/>
        </a:accent2>
        <a:accent3>
          <a:srgbClr val="AAAAB8"/>
        </a:accent3>
        <a:accent4>
          <a:srgbClr val="DADA00"/>
        </a:accent4>
        <a:accent5>
          <a:srgbClr val="CAE2AA"/>
        </a:accent5>
        <a:accent6>
          <a:srgbClr val="E7E700"/>
        </a:accent6>
        <a:hlink>
          <a:srgbClr val="9999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969696"/>
        </a:dk1>
        <a:lt1>
          <a:srgbClr val="FFCC00"/>
        </a:lt1>
        <a:dk2>
          <a:srgbClr val="FF6600"/>
        </a:dk2>
        <a:lt2>
          <a:srgbClr val="009900"/>
        </a:lt2>
        <a:accent1>
          <a:srgbClr val="FFCC00"/>
        </a:accent1>
        <a:accent2>
          <a:srgbClr val="009900"/>
        </a:accent2>
        <a:accent3>
          <a:srgbClr val="FFB8AA"/>
        </a:accent3>
        <a:accent4>
          <a:srgbClr val="DAAE00"/>
        </a:accent4>
        <a:accent5>
          <a:srgbClr val="FFE2AA"/>
        </a:accent5>
        <a:accent6>
          <a:srgbClr val="008A00"/>
        </a:accent6>
        <a:hlink>
          <a:srgbClr val="FFFFFF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CC00"/>
        </a:lt1>
        <a:dk2>
          <a:srgbClr val="336600"/>
        </a:dk2>
        <a:lt2>
          <a:srgbClr val="969696"/>
        </a:lt2>
        <a:accent1>
          <a:srgbClr val="336600"/>
        </a:accent1>
        <a:accent2>
          <a:srgbClr val="CCCC00"/>
        </a:accent2>
        <a:accent3>
          <a:srgbClr val="FFE2AA"/>
        </a:accent3>
        <a:accent4>
          <a:srgbClr val="000000"/>
        </a:accent4>
        <a:accent5>
          <a:srgbClr val="ADB8AA"/>
        </a:accent5>
        <a:accent6>
          <a:srgbClr val="B9B900"/>
        </a:accent6>
        <a:hlink>
          <a:srgbClr val="FFFFFF"/>
        </a:hlink>
        <a:folHlink>
          <a:srgbClr val="FFFF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10000"/>
        </a:dk1>
        <a:lt1>
          <a:srgbClr val="99CCFF"/>
        </a:lt1>
        <a:dk2>
          <a:srgbClr val="666633"/>
        </a:dk2>
        <a:lt2>
          <a:srgbClr val="969696"/>
        </a:lt2>
        <a:accent1>
          <a:srgbClr val="666633"/>
        </a:accent1>
        <a:accent2>
          <a:srgbClr val="FFCC00"/>
        </a:accent2>
        <a:accent3>
          <a:srgbClr val="CAE2FF"/>
        </a:accent3>
        <a:accent4>
          <a:srgbClr val="010000"/>
        </a:accent4>
        <a:accent5>
          <a:srgbClr val="B8B8AD"/>
        </a:accent5>
        <a:accent6>
          <a:srgbClr val="E7B900"/>
        </a:accent6>
        <a:hlink>
          <a:srgbClr val="FFFF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9900CC"/>
        </a:dk1>
        <a:lt1>
          <a:srgbClr val="FFCC00"/>
        </a:lt1>
        <a:dk2>
          <a:srgbClr val="FF3300"/>
        </a:dk2>
        <a:lt2>
          <a:srgbClr val="969696"/>
        </a:lt2>
        <a:accent1>
          <a:srgbClr val="FF3300"/>
        </a:accent1>
        <a:accent2>
          <a:srgbClr val="FFCC00"/>
        </a:accent2>
        <a:accent3>
          <a:srgbClr val="FFE2AA"/>
        </a:accent3>
        <a:accent4>
          <a:srgbClr val="8200AE"/>
        </a:accent4>
        <a:accent5>
          <a:srgbClr val="FFADAA"/>
        </a:accent5>
        <a:accent6>
          <a:srgbClr val="E7B900"/>
        </a:accent6>
        <a:hlink>
          <a:srgbClr val="FFFFFF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ece331 template</Template>
  <TotalTime>5976</TotalTime>
  <Words>624</Words>
  <Application>Microsoft Office PowerPoint</Application>
  <PresentationFormat>On-screen Show (4:3)</PresentationFormat>
  <Paragraphs>80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lecture2ece230 PIC and peripherals</vt:lpstr>
      <vt:lpstr>Lecture 19 CAN Introduction</vt:lpstr>
      <vt:lpstr>CAN Physical layer</vt:lpstr>
      <vt:lpstr>Modern Vehicle’s Network</vt:lpstr>
      <vt:lpstr>Building Safer Cars (IEEE Spectrum, Jan. 2002)</vt:lpstr>
      <vt:lpstr>CAN Physical layer</vt:lpstr>
      <vt:lpstr>Can-Bus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11-Bit Standard Identifier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Prog_Seg to Cater to Transmission Line Propagation Delay</vt:lpstr>
      <vt:lpstr>Round Trip Transmission Line Propagation Delay</vt:lpstr>
      <vt:lpstr>PowerPoint Presentation</vt:lpstr>
      <vt:lpstr>Synchronization Jump Width</vt:lpstr>
      <vt:lpstr>PowerPoint Presentation</vt:lpstr>
      <vt:lpstr>PowerPoint Presentation</vt:lpstr>
      <vt:lpstr>PowerPoint Presentation</vt:lpstr>
      <vt:lpstr>Example Data Frame (AN713, Microchip)</vt:lpstr>
    </vt:vector>
  </TitlesOfParts>
  <Company>Rose-Hulman Inst of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 430 Microcomputers</dc:title>
  <dc:creator>Laptop Software Suite</dc:creator>
  <cp:lastModifiedBy>Song, JianJian</cp:lastModifiedBy>
  <cp:revision>693</cp:revision>
  <cp:lastPrinted>2000-04-27T16:01:00Z</cp:lastPrinted>
  <dcterms:created xsi:type="dcterms:W3CDTF">1999-12-06T02:14:27Z</dcterms:created>
  <dcterms:modified xsi:type="dcterms:W3CDTF">2012-04-30T16:36:02Z</dcterms:modified>
</cp:coreProperties>
</file>